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55" r:id="rId1"/>
  </p:sldMasterIdLst>
  <p:notesMasterIdLst>
    <p:notesMasterId r:id="rId18"/>
  </p:notesMasterIdLst>
  <p:sldIdLst>
    <p:sldId id="284" r:id="rId2"/>
    <p:sldId id="353" r:id="rId3"/>
    <p:sldId id="323" r:id="rId4"/>
    <p:sldId id="286" r:id="rId5"/>
    <p:sldId id="348" r:id="rId6"/>
    <p:sldId id="354" r:id="rId7"/>
    <p:sldId id="349" r:id="rId8"/>
    <p:sldId id="358" r:id="rId9"/>
    <p:sldId id="331" r:id="rId10"/>
    <p:sldId id="355" r:id="rId11"/>
    <p:sldId id="351" r:id="rId12"/>
    <p:sldId id="357" r:id="rId13"/>
    <p:sldId id="356" r:id="rId14"/>
    <p:sldId id="307" r:id="rId15"/>
    <p:sldId id="350" r:id="rId16"/>
    <p:sldId id="277" r:id="rId1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EDB"/>
    <a:srgbClr val="CCE2EA"/>
    <a:srgbClr val="4999B5"/>
    <a:srgbClr val="FFFF99"/>
    <a:srgbClr val="D08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822" autoAdjust="0"/>
  </p:normalViewPr>
  <p:slideViewPr>
    <p:cSldViewPr snapToGrid="0">
      <p:cViewPr>
        <p:scale>
          <a:sx n="92" d="100"/>
          <a:sy n="92" d="100"/>
        </p:scale>
        <p:origin x="-1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</a:p>
        </c:rich>
      </c:tx>
      <c:layout/>
      <c:overlay val="0"/>
      <c:spPr>
        <a:noFill/>
        <a:ln w="23465">
          <a:noFill/>
        </a:ln>
      </c:spPr>
    </c:title>
    <c:autoTitleDeleted val="0"/>
    <c:view3D>
      <c:rotX val="7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892032762472082E-3"/>
          <c:y val="0.25938746644700678"/>
          <c:w val="0.96723752792256146"/>
          <c:h val="0.740612533552993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1733">
                <a:solidFill>
                  <a:srgbClr val="FFFFFF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FD3-42AB-882B-31932E957EA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1733">
                <a:solidFill>
                  <a:srgbClr val="FFFFFF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D3-42AB-882B-31932E957EA2}"/>
              </c:ext>
            </c:extLst>
          </c:dPt>
          <c:cat>
            <c:strRef>
              <c:f>Лист1!$A$2:$A$3</c:f>
              <c:strCache>
                <c:ptCount val="2"/>
                <c:pt idx="0">
                  <c:v>Трудоспособное</c:v>
                </c:pt>
                <c:pt idx="1">
                  <c:v>Пенсионеры и дети до 18 лет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</c:v>
                </c:pt>
                <c:pt idx="1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FD3-42AB-882B-31932E957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44">
          <a:noFill/>
        </a:ln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48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48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0180627458797734"/>
          <c:y val="0.11533645258065563"/>
          <c:w val="0.84330064210723654"/>
          <c:h val="8.4089975178442106E-2"/>
        </c:manualLayout>
      </c:layout>
      <c:overlay val="0"/>
      <c:spPr>
        <a:noFill/>
        <a:ln w="23465">
          <a:noFill/>
        </a:ln>
      </c:spPr>
      <c:txPr>
        <a:bodyPr rot="0" spcFirstLastPara="1" vertOverflow="ellipsis" vert="horz" wrap="square" anchor="ctr" anchorCtr="1"/>
        <a:lstStyle/>
        <a:p>
          <a:pPr>
            <a:defRPr sz="1848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tx1">
        <a:alpha val="0"/>
      </a:schemeClr>
    </a:solidFill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18239342137907"/>
          <c:y val="0.37105697255785658"/>
          <c:w val="0.84808048886822751"/>
          <c:h val="0.578447346439255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explosion val="70"/>
            <c:spPr>
              <a:solidFill>
                <a:srgbClr val="FFFF00"/>
              </a:solidFill>
              <a:ln w="23875">
                <a:solidFill>
                  <a:schemeClr val="tx1">
                    <a:lumMod val="95000"/>
                  </a:schemeClr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B13-42E2-AFC3-A8DF12E6E565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23875">
                <a:solidFill>
                  <a:schemeClr val="lt1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13-42E2-AFC3-A8DF12E6E565}"/>
              </c:ext>
            </c:extLst>
          </c:dPt>
          <c:dLbls>
            <c:dLbl>
              <c:idx val="0"/>
              <c:layout>
                <c:manualLayout>
                  <c:x val="5.4150031415371048E-3"/>
                  <c:y val="2.016066482236497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008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i="0" u="none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15,4%</a:t>
                    </a:r>
                    <a:endParaRPr lang="en-US" sz="1800" b="1" i="0" u="none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 w="2387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B13-42E2-AFC3-A8DF12E6E56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7.5343428145649913E-2"/>
                      <c:h val="8.013490112043261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2.6891637499814665E-2"/>
                  <c:y val="-0.36443861915996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008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84,6%</a:t>
                    </a:r>
                    <a:endParaRPr lang="en-US" sz="2400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 w="2387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B13-42E2-AFC3-A8DF12E6E56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1358847650534798"/>
                      <c:h val="8.9985278508851463E-2"/>
                    </c:manualLayout>
                  </c15:layout>
                </c:ext>
              </c:extLst>
            </c:dLbl>
            <c:spPr>
              <a:noFill/>
              <a:ln w="2387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24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8953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0.00</c:formatCode>
                <c:ptCount val="2"/>
                <c:pt idx="0">
                  <c:v>15.4</c:v>
                </c:pt>
                <c:pt idx="1">
                  <c:v>84.6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B13-42E2-AFC3-A8DF12E6E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chemeClr val="bg1">
            <a:lumMod val="85000"/>
          </a:schemeClr>
        </a:solidFill>
        <a:ln w="24150">
          <a:noFill/>
        </a:ln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 algn="just">
              <a:defRPr sz="3500" b="1" i="0" u="none" strike="noStrike" kern="1200" cap="small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just">
              <a:defRPr sz="3500" b="1" i="0" u="none" strike="noStrike" kern="1200" cap="small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80490209409844993"/>
          <c:w val="0.72088408649133007"/>
          <c:h val="0.19509790590155016"/>
        </c:manualLayout>
      </c:layout>
      <c:overlay val="1"/>
      <c:spPr>
        <a:noFill/>
        <a:ln w="23875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>
          <a:outerShdw blurRad="50800" sx="1000" sy="1000" algn="ctr" rotWithShape="0">
            <a:schemeClr val="bg1"/>
          </a:outerShdw>
          <a:softEdge rad="63500"/>
        </a:effectLst>
      </c:spPr>
      <c:txPr>
        <a:bodyPr rot="0" spcFirstLastPara="1" vertOverflow="ellipsis" vert="horz" wrap="square" anchor="ctr" anchorCtr="1"/>
        <a:lstStyle/>
        <a:p>
          <a:pPr algn="just">
            <a:defRPr sz="3759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91951113177241"/>
          <c:y val="0.40446525700299157"/>
          <c:w val="0.84808048886822751"/>
          <c:h val="0.57844734643925555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plosion val="7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B13-42E2-AFC3-A8DF12E6E56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13-42E2-AFC3-A8DF12E6E56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cat>
            <c:strRef>
              <c:f>Лист1!$A$2:$A$5</c:f>
              <c:strCache>
                <c:ptCount val="4"/>
                <c:pt idx="0">
                  <c:v>Общегосударственные вопросы</c:v>
                </c:pt>
                <c:pt idx="1">
                  <c:v>дорожное хозяйство </c:v>
                </c:pt>
                <c:pt idx="2">
                  <c:v>Жлищно -коммунальное хозяйство</c:v>
                </c:pt>
                <c:pt idx="3">
                  <c:v>культура</c:v>
                </c:pt>
              </c:strCache>
            </c:strRef>
          </c:cat>
          <c:val>
            <c:numRef>
              <c:f>Лист1!$B$2:$B$5</c:f>
              <c:numCache>
                <c:formatCode>0.00</c:formatCode>
                <c:ptCount val="4"/>
                <c:pt idx="0">
                  <c:v>39</c:v>
                </c:pt>
                <c:pt idx="1">
                  <c:v>19</c:v>
                </c:pt>
                <c:pt idx="2" formatCode="General">
                  <c:v>5</c:v>
                </c:pt>
                <c:pt idx="3" formatCode="General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B13-42E2-AFC3-A8DF12E6E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5667328"/>
        <c:axId val="205669120"/>
      </c:barChart>
      <c:catAx>
        <c:axId val="205667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05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defRPr>
            </a:pPr>
            <a:endParaRPr lang="ru-RU"/>
          </a:p>
        </c:txPr>
        <c:crossAx val="205669120"/>
        <c:crosses val="autoZero"/>
        <c:auto val="1"/>
        <c:lblAlgn val="ctr"/>
        <c:lblOffset val="100"/>
        <c:noMultiLvlLbl val="0"/>
      </c:catAx>
      <c:valAx>
        <c:axId val="205669120"/>
        <c:scaling>
          <c:orientation val="minMax"/>
        </c:scaling>
        <c:delete val="1"/>
        <c:axPos val="b"/>
        <c:majorGridlines/>
        <c:numFmt formatCode="0.00" sourceLinked="1"/>
        <c:majorTickMark val="out"/>
        <c:minorTickMark val="none"/>
        <c:tickLblPos val="nextTo"/>
        <c:crossAx val="205667328"/>
        <c:crosses val="autoZero"/>
        <c:crossBetween val="between"/>
      </c:valAx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0.53406</cdr:x>
      <cdr:y>0.51981</cdr:y>
    </cdr:from>
    <cdr:to>
      <cdr:x>0.66125</cdr:x>
      <cdr:y>0.75011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39183" y="206395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/>
            <a:t>56%</a:t>
          </a:r>
          <a:endParaRPr lang="ru-RU" sz="2800" b="1" dirty="0"/>
        </a:p>
      </cdr:txBody>
    </cdr:sp>
  </cdr:relSizeAnchor>
  <cdr:relSizeAnchor xmlns:cdr="http://schemas.openxmlformats.org/drawingml/2006/chartDrawing">
    <cdr:from>
      <cdr:x>0.33108</cdr:x>
      <cdr:y>0.51736</cdr:y>
    </cdr:from>
    <cdr:to>
      <cdr:x>0.45828</cdr:x>
      <cdr:y>0.74766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80033" y="20542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/>
            <a:t>44%</a:t>
          </a:r>
          <a:endParaRPr lang="ru-RU" sz="28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0.76113</cdr:x>
      <cdr:y>0.36818</cdr:y>
    </cdr:from>
    <cdr:to>
      <cdr:x>0.82341</cdr:x>
      <cdr:y>0.44292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7899871" y="1819510"/>
          <a:ext cx="64633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0.22182</cdr:x>
      <cdr:y>0.52559</cdr:y>
    </cdr:from>
    <cdr:to>
      <cdr:x>0.27298</cdr:x>
      <cdr:y>0.60032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2302325" y="2597403"/>
          <a:ext cx="53091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AAFE4-9E5E-45EA-B29E-7587EA0159EA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6EC74-396C-4800-8755-2705B65E4C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39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6EC74-396C-4800-8755-2705B65E4CE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14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6EC74-396C-4800-8755-2705B65E4CE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362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6EC74-396C-4800-8755-2705B65E4CE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410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6EC74-396C-4800-8755-2705B65E4CE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4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26DA34-6878-4146-8E11-1D42F91E2E9B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2D306-FD8B-4F97-A92F-F02C3C4E96D3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4828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03623F-8418-40DD-B67A-C51EEBA93652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E827E-A922-4F67-A150-018CEB559661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221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B25D1C-CB84-422E-93FC-7CE3309706A1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58719-4F87-46B7-9DC9-FE44FEAF1899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3383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F4C27A-E9AF-4764-AB3F-CBE26F4F5D52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DFF085-A4B9-48DB-BA55-3D97AC569C6F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593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B3E0C1-9AF3-45D0-B6CC-39A48C4C54A1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3671A2-EC31-41D4-9E1D-6702000E2671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1494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118739-6F63-418A-8535-6524350995F8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3A1C1-A1DD-4379-BC88-8998C01B39CE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887388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01109D-C300-4C34-873F-8606BD4042D1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D04F7-8404-42C5-B6DF-BFDE444D80DF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9861624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F93B05-6D26-440E-AFC8-696688ECA4A4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461310-4981-4B63-9041-8B5FBAF91A50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6034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BEA038-6622-43D2-80F0-1AF1652BF0C4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44FD4-3D2C-4FA5-8C6F-A965C028B28F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9900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B61EC0-1A33-4DF8-99F4-1B483F12ED5C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8528BE-1EA1-44A2-984A-E9C6C7003AFE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1909940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2AD0B-EF3E-4D71-B63B-D2A4092CD662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3204A5-6172-44F0-BFA7-EBCC0F254064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1210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3BF10B-361D-49D1-84E0-18276FEDC067}" type="datetimeFigureOut">
              <a:rPr lang="en-US" smtClean="0"/>
              <a:pPr>
                <a:defRPr/>
              </a:pPr>
              <a:t>3/5/2025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63C445-C113-4F74-AF23-A642D04BA4CD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0962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55496" y="5448316"/>
            <a:ext cx="28153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Исполняющий обязанности </a:t>
            </a:r>
          </a:p>
          <a:p>
            <a:pPr algn="ctr"/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главы Харьковского с/п</a:t>
            </a:r>
          </a:p>
          <a:p>
            <a:pPr algn="ctr"/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Евграфов П.О. </a:t>
            </a:r>
            <a:endParaRPr lang="ru-RU" alt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февраля 2025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9358" y="1422696"/>
            <a:ext cx="9126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Доклад</a:t>
            </a:r>
            <a:br>
              <a:rPr lang="ru-RU" alt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главы Харьковского сельского поселения</a:t>
            </a:r>
            <a:br>
              <a:rPr lang="ru-RU" alt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итогах  работы Харьковского сельского поселения  </a:t>
            </a:r>
          </a:p>
          <a:p>
            <a:pPr algn="ctr"/>
            <a:r>
              <a:rPr lang="ru-RU" alt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alt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 и планах на 2025 год»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9" y="224109"/>
            <a:ext cx="2407383" cy="1370281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9830" y="109715"/>
            <a:ext cx="5881991" cy="1573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/>
              <a:t>Ремонт фасада здания </a:t>
            </a:r>
            <a:endParaRPr lang="ru-RU" altLang="ru-RU" sz="2400" b="1" dirty="0" smtClean="0"/>
          </a:p>
          <a:p>
            <a:pPr algn="ctr"/>
            <a:r>
              <a:rPr lang="ru-RU" altLang="ru-RU" sz="2400" b="1" dirty="0" smtClean="0"/>
              <a:t>МКУК </a:t>
            </a:r>
            <a:r>
              <a:rPr lang="ru-RU" altLang="ru-RU" sz="2400" b="1" dirty="0"/>
              <a:t>«ЦКД х. Харьковский» </a:t>
            </a:r>
            <a:endParaRPr lang="ru-RU" altLang="ru-RU" sz="2400" b="1" dirty="0" smtClean="0"/>
          </a:p>
          <a:p>
            <a:pPr algn="ctr"/>
            <a:r>
              <a:rPr lang="ru-RU" altLang="ru-RU" sz="2400" b="1" dirty="0" smtClean="0"/>
              <a:t>и </a:t>
            </a:r>
            <a:r>
              <a:rPr lang="ru-RU" altLang="ru-RU" sz="2400" b="1" dirty="0"/>
              <a:t>замена деревянных блоков </a:t>
            </a:r>
            <a:endParaRPr lang="ru-RU" altLang="ru-RU" sz="2400" b="1" dirty="0" smtClean="0"/>
          </a:p>
          <a:p>
            <a:pPr algn="ctr"/>
            <a:r>
              <a:rPr lang="ru-RU" altLang="ru-RU" sz="2400" b="1" dirty="0" smtClean="0"/>
              <a:t>на </a:t>
            </a:r>
            <a:r>
              <a:rPr lang="ru-RU" altLang="ru-RU" sz="2400" b="1" dirty="0"/>
              <a:t>пластмассовые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51660" y="2188724"/>
            <a:ext cx="655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Вид здания </a:t>
            </a:r>
            <a:r>
              <a:rPr lang="ru-RU" altLang="ru-RU" b="1" dirty="0" smtClean="0"/>
              <a:t>МКУК </a:t>
            </a:r>
            <a:r>
              <a:rPr lang="ru-RU" altLang="ru-RU" b="1" dirty="0"/>
              <a:t>«ЦКД х. Харьковский» </a:t>
            </a:r>
            <a:r>
              <a:rPr lang="ru-RU" altLang="ru-RU" b="1" dirty="0" smtClean="0"/>
              <a:t>после</a:t>
            </a:r>
            <a:r>
              <a:rPr lang="ru-RU" b="1" dirty="0" smtClean="0"/>
              <a:t> ремонта</a:t>
            </a:r>
            <a:endParaRPr lang="ru-RU" b="1" dirty="0"/>
          </a:p>
        </p:txBody>
      </p:sp>
      <p:pic>
        <p:nvPicPr>
          <p:cNvPr id="6" name="Picture 2" descr="C:\Users\1\Desktop\ФОТО ремонта фасада ДК\IMG-20250217-WA00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9"/>
          <a:stretch/>
        </p:blipFill>
        <p:spPr>
          <a:xfrm>
            <a:off x="363606" y="2957210"/>
            <a:ext cx="5609177" cy="3676660"/>
          </a:xfrm>
          <a:prstGeom prst="rect">
            <a:avLst/>
          </a:prstGeom>
          <a:noFill/>
        </p:spPr>
      </p:pic>
      <p:pic>
        <p:nvPicPr>
          <p:cNvPr id="10" name="Picture 2" descr="C:\Users\1\Desktop\ФОТО ремонта фасада ДК\IMG-20250217-WA00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r="-93" b="28349"/>
          <a:stretch/>
        </p:blipFill>
        <p:spPr>
          <a:xfrm>
            <a:off x="6235430" y="2966937"/>
            <a:ext cx="5651770" cy="3599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102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11" y="2937371"/>
            <a:ext cx="6275293" cy="37190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43" y="407895"/>
            <a:ext cx="4557059" cy="3021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35" y="3690401"/>
            <a:ext cx="4563036" cy="30062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t="3565" r="18628" b="43671"/>
          <a:stretch/>
        </p:blipFill>
        <p:spPr>
          <a:xfrm>
            <a:off x="-148396" y="-102235"/>
            <a:ext cx="5430516" cy="2814133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softEdge rad="165100"/>
          </a:effectLst>
          <a:scene3d>
            <a:camera prst="orthographicFront"/>
            <a:lightRig rig="glow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16947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r="11355"/>
          <a:stretch/>
        </p:blipFill>
        <p:spPr>
          <a:xfrm>
            <a:off x="4772127" y="3054486"/>
            <a:ext cx="3175372" cy="35431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8" b="31734"/>
          <a:stretch/>
        </p:blipFill>
        <p:spPr>
          <a:xfrm>
            <a:off x="7974736" y="2042811"/>
            <a:ext cx="4084316" cy="2607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157" r="473" b="34610"/>
          <a:stretch/>
        </p:blipFill>
        <p:spPr>
          <a:xfrm>
            <a:off x="116734" y="2101878"/>
            <a:ext cx="4591454" cy="2654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5966" y="690664"/>
            <a:ext cx="5666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семьям участников СВО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6"/>
          <a:stretch/>
        </p:blipFill>
        <p:spPr>
          <a:xfrm>
            <a:off x="3115789" y="1789890"/>
            <a:ext cx="5960421" cy="413425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r="5614"/>
          <a:stretch/>
        </p:blipFill>
        <p:spPr>
          <a:xfrm>
            <a:off x="8531157" y="3429000"/>
            <a:ext cx="3547659" cy="323931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3" t="658" r="12352" b="-658"/>
          <a:stretch/>
        </p:blipFill>
        <p:spPr>
          <a:xfrm>
            <a:off x="138212" y="179962"/>
            <a:ext cx="3704213" cy="3094829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1101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1\Desktop\ФОТО ремонта фасада ДК\IMG-20250213-WA00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72" y="3156626"/>
            <a:ext cx="3945245" cy="2959468"/>
          </a:xfrm>
          <a:noFill/>
        </p:spPr>
      </p:pic>
      <p:pic>
        <p:nvPicPr>
          <p:cNvPr id="8" name="Picture 2" descr="C:\Users\1\Desktop\ФОТО ремонта фасада ДК\IMG-20250213-WA00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86"/>
          <a:stretch/>
        </p:blipFill>
        <p:spPr>
          <a:xfrm>
            <a:off x="4299040" y="2183540"/>
            <a:ext cx="3593920" cy="2933209"/>
          </a:xfrm>
          <a:prstGeom prst="rect">
            <a:avLst/>
          </a:prstGeom>
          <a:noFill/>
        </p:spPr>
      </p:pic>
      <p:pic>
        <p:nvPicPr>
          <p:cNvPr id="9" name="Picture 2" descr="C:\Users\1\Desktop\ФОТО ремонта фасада ДК\IMG-20250213-WA00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3811" y="3248397"/>
            <a:ext cx="3923635" cy="294325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34265" y="466928"/>
            <a:ext cx="7123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Наведение санитарного порядка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Харьковского сельского поселения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10911" y="1060315"/>
            <a:ext cx="3422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Сходы граждан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04" y="2208180"/>
            <a:ext cx="4951379" cy="37135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19" y="2101174"/>
            <a:ext cx="4915710" cy="36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50182" y="260352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окончен.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9" y="224109"/>
            <a:ext cx="2509046" cy="1428147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14176" y="5448317"/>
            <a:ext cx="28153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Исполняющий обязанности </a:t>
            </a:r>
          </a:p>
          <a:p>
            <a:pPr algn="ctr"/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главы Харьковского с/п</a:t>
            </a:r>
          </a:p>
          <a:p>
            <a:pPr algn="ctr"/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Евграфов П.О. </a:t>
            </a:r>
            <a:endParaRPr lang="ru-RU" alt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февраля 2025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F14225-9368-4884-A211-89383DFC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87" y="4487863"/>
            <a:ext cx="11392238" cy="16502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территории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Харьковского сельского поселения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Лабинского района проживает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536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человек из которых: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56%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это трудоспособное население; 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44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% - жители пенсионного возраста и дети до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18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лет.</a:t>
            </a:r>
          </a:p>
        </p:txBody>
      </p:sp>
      <p:graphicFrame>
        <p:nvGraphicFramePr>
          <p:cNvPr id="8" name="Объект 8">
            <a:extLst>
              <a:ext uri="{FF2B5EF4-FFF2-40B4-BE49-F238E27FC236}">
                <a16:creationId xmlns="" xmlns:a16="http://schemas.microsoft.com/office/drawing/2014/main" id="{CDC2AC33-ECAA-4BED-85F2-E04A367274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870027"/>
              </p:ext>
            </p:extLst>
          </p:nvPr>
        </p:nvGraphicFramePr>
        <p:xfrm>
          <a:off x="2412460" y="202592"/>
          <a:ext cx="7188740" cy="3970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040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247" y="4594964"/>
            <a:ext cx="52237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</a:t>
            </a: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предпринимателя </a:t>
            </a:r>
          </a:p>
          <a:p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 </a:t>
            </a: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крестьянско-фермерских </a:t>
            </a: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                                   </a:t>
            </a:r>
            <a:endParaRPr lang="ru-RU" sz="2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2" y="350196"/>
            <a:ext cx="5188870" cy="345708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24" y="3351179"/>
            <a:ext cx="5632316" cy="333125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74" y="398833"/>
            <a:ext cx="5116749" cy="2752929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E50B9E-9D36-41A8-ADBC-1CBBD76F2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984" y="178513"/>
            <a:ext cx="9539556" cy="200048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Харьковского сельского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составил</a:t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357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</a:p>
        </p:txBody>
      </p:sp>
      <p:graphicFrame>
        <p:nvGraphicFramePr>
          <p:cNvPr id="3" name="Объект 9">
            <a:extLst>
              <a:ext uri="{FF2B5EF4-FFF2-40B4-BE49-F238E27FC236}">
                <a16:creationId xmlns="" xmlns:a16="http://schemas.microsoft.com/office/drawing/2014/main" id="{574AB5BC-AAA8-4EE0-93F1-3D1557AAF4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314925"/>
              </p:ext>
            </p:extLst>
          </p:nvPr>
        </p:nvGraphicFramePr>
        <p:xfrm>
          <a:off x="749030" y="1249885"/>
          <a:ext cx="9913937" cy="4576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Прямая со стрелкой 49"/>
          <p:cNvCxnSpPr>
            <a:endCxn id="43" idx="1"/>
          </p:cNvCxnSpPr>
          <p:nvPr/>
        </p:nvCxnSpPr>
        <p:spPr>
          <a:xfrm>
            <a:off x="4250987" y="3429000"/>
            <a:ext cx="4821677" cy="121758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endCxn id="42" idx="1"/>
          </p:cNvCxnSpPr>
          <p:nvPr/>
        </p:nvCxnSpPr>
        <p:spPr>
          <a:xfrm flipV="1">
            <a:off x="4250987" y="2563239"/>
            <a:ext cx="4811950" cy="734438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endCxn id="41" idx="1"/>
          </p:cNvCxnSpPr>
          <p:nvPr/>
        </p:nvCxnSpPr>
        <p:spPr>
          <a:xfrm flipV="1">
            <a:off x="4241260" y="1536970"/>
            <a:ext cx="2140085" cy="1322961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44" idx="1"/>
          </p:cNvCxnSpPr>
          <p:nvPr/>
        </p:nvCxnSpPr>
        <p:spPr>
          <a:xfrm>
            <a:off x="3933217" y="3787303"/>
            <a:ext cx="2464340" cy="136511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622569" y="2616740"/>
            <a:ext cx="3628417" cy="16245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752272" y="2821899"/>
            <a:ext cx="3595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основной 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составляющей бюджета</a:t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(87% собственных доходов)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381345" y="982493"/>
            <a:ext cx="1566153" cy="11089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219217" y="1092209"/>
            <a:ext cx="19422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Земельный налог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44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%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062937" y="2008762"/>
            <a:ext cx="1566153" cy="11089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Акцизы 23%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072664" y="4092103"/>
            <a:ext cx="1566153" cy="11089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НДФЛ 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10%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397557" y="4597941"/>
            <a:ext cx="1566153" cy="11089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ЕСХН 10%</a:t>
            </a:r>
          </a:p>
        </p:txBody>
      </p:sp>
    </p:spTree>
    <p:extLst>
      <p:ext uri="{BB962C8B-B14F-4D97-AF65-F5344CB8AC3E}">
        <p14:creationId xmlns:p14="http://schemas.microsoft.com/office/powerpoint/2010/main" val="351888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1191" y="49882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по доходам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2025 год</a:t>
            </a:r>
          </a:p>
        </p:txBody>
      </p:sp>
      <p:sp>
        <p:nvSpPr>
          <p:cNvPr id="7" name="Овал 6"/>
          <p:cNvSpPr/>
          <p:nvPr/>
        </p:nvSpPr>
        <p:spPr>
          <a:xfrm>
            <a:off x="4649820" y="2140085"/>
            <a:ext cx="3054486" cy="170233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 миллиона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568 тысяч рублей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393020" y="4426085"/>
            <a:ext cx="2344366" cy="132296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389762" y="4481208"/>
            <a:ext cx="2444886" cy="130675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 </a:t>
            </a:r>
            <a:r>
              <a:rPr lang="ru-RU" b="1" dirty="0">
                <a:solidFill>
                  <a:schemeClr val="tx1"/>
                </a:solidFill>
              </a:rPr>
              <a:t>миллиона </a:t>
            </a:r>
            <a:r>
              <a:rPr lang="ru-RU" b="1" dirty="0" smtClean="0">
                <a:solidFill>
                  <a:schemeClr val="tx1"/>
                </a:solidFill>
              </a:rPr>
              <a:t>153 тысячи </a:t>
            </a:r>
            <a:r>
              <a:rPr lang="ru-RU" b="1" dirty="0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701145" y="4674299"/>
            <a:ext cx="19195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+mn-lt"/>
                <a:cs typeface="+mn-cs"/>
              </a:rPr>
              <a:t>1 миллион </a:t>
            </a:r>
          </a:p>
          <a:p>
            <a:pPr algn="ctr"/>
            <a:r>
              <a:rPr lang="ru-RU" b="1" dirty="0">
                <a:latin typeface="+mn-lt"/>
                <a:cs typeface="+mn-cs"/>
              </a:rPr>
              <a:t>415 тысяч</a:t>
            </a:r>
          </a:p>
          <a:p>
            <a:pPr algn="ctr"/>
            <a:r>
              <a:rPr lang="ru-RU" b="1" dirty="0">
                <a:latin typeface="+mn-lt"/>
                <a:cs typeface="+mn-cs"/>
              </a:rPr>
              <a:t> рублей</a:t>
            </a:r>
          </a:p>
        </p:txBody>
      </p:sp>
      <p:cxnSp>
        <p:nvCxnSpPr>
          <p:cNvPr id="11" name="Прямая со стрелкой 10"/>
          <p:cNvCxnSpPr>
            <a:stCxn id="7" idx="3"/>
            <a:endCxn id="20" idx="0"/>
          </p:cNvCxnSpPr>
          <p:nvPr/>
        </p:nvCxnSpPr>
        <p:spPr>
          <a:xfrm flipH="1">
            <a:off x="3612205" y="3593122"/>
            <a:ext cx="1484934" cy="8880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5"/>
            <a:endCxn id="8" idx="0"/>
          </p:cNvCxnSpPr>
          <p:nvPr/>
        </p:nvCxnSpPr>
        <p:spPr>
          <a:xfrm>
            <a:off x="7256987" y="3593122"/>
            <a:ext cx="1308216" cy="8329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6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E50B9E-9D36-41A8-ADBC-1CBBD76F2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222" y="272375"/>
            <a:ext cx="9539556" cy="200048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Харьковского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составила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659 тысяч </a:t>
            </a:r>
          </a:p>
        </p:txBody>
      </p:sp>
      <p:graphicFrame>
        <p:nvGraphicFramePr>
          <p:cNvPr id="3" name="Объект 9">
            <a:extLst>
              <a:ext uri="{FF2B5EF4-FFF2-40B4-BE49-F238E27FC236}">
                <a16:creationId xmlns="" xmlns:a16="http://schemas.microsoft.com/office/drawing/2014/main" id="{574AB5BC-AAA8-4EE0-93F1-3D1557AAF4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0290381"/>
              </p:ext>
            </p:extLst>
          </p:nvPr>
        </p:nvGraphicFramePr>
        <p:xfrm>
          <a:off x="1062103" y="1103971"/>
          <a:ext cx="10379075" cy="4941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30629" y="50937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2834" y="44067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1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42" y="1112666"/>
            <a:ext cx="5750806" cy="482196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Объект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30" y="205365"/>
            <a:ext cx="5458295" cy="312950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Объект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8" y="3429000"/>
            <a:ext cx="5405719" cy="3240741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0939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9830" y="109715"/>
            <a:ext cx="5881991" cy="1573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/>
              <a:t>Ремонт фасада здания </a:t>
            </a:r>
            <a:endParaRPr lang="ru-RU" altLang="ru-RU" sz="2400" b="1" dirty="0" smtClean="0"/>
          </a:p>
          <a:p>
            <a:pPr algn="ctr"/>
            <a:r>
              <a:rPr lang="ru-RU" altLang="ru-RU" sz="2400" b="1" dirty="0" smtClean="0"/>
              <a:t>МКУК </a:t>
            </a:r>
            <a:r>
              <a:rPr lang="ru-RU" altLang="ru-RU" sz="2400" b="1" dirty="0"/>
              <a:t>«ЦКД х. Харьковский» </a:t>
            </a:r>
            <a:endParaRPr lang="ru-RU" altLang="ru-RU" sz="2400" b="1" dirty="0" smtClean="0"/>
          </a:p>
          <a:p>
            <a:pPr algn="ctr"/>
            <a:r>
              <a:rPr lang="ru-RU" altLang="ru-RU" sz="2400" b="1" dirty="0" smtClean="0"/>
              <a:t>и </a:t>
            </a:r>
            <a:r>
              <a:rPr lang="ru-RU" altLang="ru-RU" sz="2400" b="1" dirty="0"/>
              <a:t>замена деревянных блоков </a:t>
            </a:r>
            <a:endParaRPr lang="ru-RU" altLang="ru-RU" sz="2400" b="1" dirty="0" smtClean="0"/>
          </a:p>
          <a:p>
            <a:pPr algn="ctr"/>
            <a:r>
              <a:rPr lang="ru-RU" altLang="ru-RU" sz="2400" b="1" dirty="0" smtClean="0"/>
              <a:t>на </a:t>
            </a:r>
            <a:r>
              <a:rPr lang="ru-RU" altLang="ru-RU" sz="2400" b="1" dirty="0"/>
              <a:t>пластмассовые</a:t>
            </a:r>
            <a:endParaRPr lang="ru-RU" sz="2400" b="1" dirty="0"/>
          </a:p>
        </p:txBody>
      </p:sp>
      <p:pic>
        <p:nvPicPr>
          <p:cNvPr id="7" name="Picture 2" descr="C:\Users\1\Desktop\ФОТО ремонта фасада ДК\IMG-20250217-WA0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6715" y="2832767"/>
            <a:ext cx="5155659" cy="3743131"/>
          </a:xfrm>
          <a:prstGeom prst="rect">
            <a:avLst/>
          </a:prstGeom>
          <a:noFill/>
        </p:spPr>
      </p:pic>
      <p:pic>
        <p:nvPicPr>
          <p:cNvPr id="8" name="Picture 2" descr="C:\Users\1\Desktop\ФОТО ремонта фасада ДК\IMG-20250217-WA0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097" y="2791838"/>
            <a:ext cx="5362903" cy="3803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39209" y="2237362"/>
            <a:ext cx="625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Вид здания </a:t>
            </a:r>
            <a:r>
              <a:rPr lang="ru-RU" altLang="ru-RU" b="1" dirty="0" smtClean="0"/>
              <a:t>МКУК </a:t>
            </a:r>
            <a:r>
              <a:rPr lang="ru-RU" altLang="ru-RU" b="1" dirty="0"/>
              <a:t>«ЦКД х. Харьковский» </a:t>
            </a:r>
            <a:r>
              <a:rPr lang="ru-RU" b="1" dirty="0" smtClean="0"/>
              <a:t>до ремонта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3628</TotalTime>
  <Words>179</Words>
  <Application>Microsoft Office PowerPoint</Application>
  <PresentationFormat>Произвольный</PresentationFormat>
  <Paragraphs>59</Paragraphs>
  <Slides>16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На территории Харьковского сельского поселения Лабинского района проживает 536 человек из которых:  56% - это трудоспособное население;  44 % - жители пенсионного возраста и дети до 18 лет.</vt:lpstr>
      <vt:lpstr>Презентация PowerPoint</vt:lpstr>
      <vt:lpstr>Бюджет  Харьковского сельского Поселения  в 2024 году составил 7 миллионов 357 тысяч  рублей </vt:lpstr>
      <vt:lpstr>Презентация PowerPoint</vt:lpstr>
      <vt:lpstr>Презентация PowerPoint</vt:lpstr>
      <vt:lpstr>Расходная часть бюджета  Харьковского сельского Поселения  в 2024 году составила  миллионов 659 тысяч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администрации лучевого сельского поселения МО Лабинский район за 2021 год и планы на 2022 год в реализавции государственных программ краснодарского края в 2022 году</dc:title>
  <dc:creator>Ivan</dc:creator>
  <cp:lastModifiedBy>1</cp:lastModifiedBy>
  <cp:revision>234</cp:revision>
  <dcterms:created xsi:type="dcterms:W3CDTF">2022-01-11T16:56:31Z</dcterms:created>
  <dcterms:modified xsi:type="dcterms:W3CDTF">2025-03-05T12:36:30Z</dcterms:modified>
</cp:coreProperties>
</file>